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il teme 1 - Isticanj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Srednji stil 2 - Isticanj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Svijetli stil 3 - Isticanj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Srednji stil 4 - Isticanj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utni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Pravokutni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2" name="Rezervirano mjesto datum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13" name="Rezervirano mjesto broja slajd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10" name="Rezervirano mjesto broja slajd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2" name="Rezervirano mjesto podnožj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3" name="Rezervirano mjesto sadržaja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0" name="Rezervirano mjesto datum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12" name="Rezervirano mjesto broja slajd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r-HR"/>
          </a:p>
        </p:txBody>
      </p:sp>
      <p:sp>
        <p:nvSpPr>
          <p:cNvPr id="16" name="Rezervirano mjesto teksta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5" name="Rezervirano mjesto teksta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Pravokutni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utni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Pravokutni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zervirano mjesto datum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13" name="Rezervirano mjesto broja slajda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7" name="Pravokutni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0300E4E-4464-4580-9E9A-F55DAACB4CC2}" type="datetimeFigureOut">
              <a:rPr lang="hr-HR" smtClean="0"/>
              <a:pPr/>
              <a:t>2.10.2012.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Pravokutni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B9379FD-8BDC-4F96-A93C-D5366B5F5A8C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8443664" cy="2232248"/>
          </a:xfrm>
        </p:spPr>
        <p:txBody>
          <a:bodyPr>
            <a:normAutofit/>
          </a:bodyPr>
          <a:lstStyle/>
          <a:p>
            <a:r>
              <a:rPr lang="hr-HR" b="1" dirty="0" smtClean="0">
                <a:solidFill>
                  <a:srgbClr val="7030A0"/>
                </a:solidFill>
              </a:rPr>
              <a:t>Genitiv singulara i plurala</a:t>
            </a:r>
            <a:endParaRPr lang="hr-HR" b="1" dirty="0">
              <a:solidFill>
                <a:srgbClr val="7030A0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7030A0"/>
                </a:solidFill>
              </a:rPr>
              <a:t>1.,2. i 4. deklinacije</a:t>
            </a:r>
            <a:endParaRPr lang="hr-HR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Tablica padeža s dodanim genitivima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Služba genitiva u rečenici je </a:t>
            </a:r>
            <a:r>
              <a:rPr lang="hr-HR" b="1" dirty="0" smtClean="0">
                <a:solidFill>
                  <a:srgbClr val="FF0000"/>
                </a:solidFill>
              </a:rPr>
              <a:t>IMENSKI ATRIBUT</a:t>
            </a:r>
            <a:r>
              <a:rPr lang="hr-HR" dirty="0" smtClean="0"/>
              <a:t>  na neku imenicu (strelica!!!)</a:t>
            </a:r>
            <a:endParaRPr lang="hr-HR" dirty="0"/>
          </a:p>
        </p:txBody>
      </p:sp>
      <p:graphicFrame>
        <p:nvGraphicFramePr>
          <p:cNvPr id="5" name="Rezervirano mjesto sadržaja 4"/>
          <p:cNvGraphicFramePr>
            <a:graphicFrameLocks noGrp="1"/>
          </p:cNvGraphicFramePr>
          <p:nvPr>
            <p:ph sz="quarter" idx="1"/>
          </p:nvPr>
        </p:nvGraphicFramePr>
        <p:xfrm>
          <a:off x="2627783" y="1752600"/>
          <a:ext cx="4824536" cy="397266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25833"/>
                <a:gridCol w="1432901"/>
                <a:gridCol w="1432901"/>
                <a:gridCol w="1432901"/>
              </a:tblGrid>
              <a:tr h="555431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1. ili a-deklinacija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2. ili o- deklinacija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4. ili u-deklinacija</a:t>
                      </a:r>
                      <a:endParaRPr lang="hr-HR" dirty="0"/>
                    </a:p>
                  </a:txBody>
                  <a:tcPr/>
                </a:tc>
              </a:tr>
              <a:tr h="555431">
                <a:tc>
                  <a:txBody>
                    <a:bodyPr/>
                    <a:lstStyle/>
                    <a:p>
                      <a:r>
                        <a:rPr lang="hr-HR" dirty="0" smtClean="0"/>
                        <a:t>N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-US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-US</a:t>
                      </a:r>
                      <a:endParaRPr lang="hr-HR" dirty="0"/>
                    </a:p>
                  </a:txBody>
                  <a:tcPr/>
                </a:tc>
              </a:tr>
              <a:tr h="555431">
                <a:tc>
                  <a:txBody>
                    <a:bodyPr/>
                    <a:lstStyle/>
                    <a:p>
                      <a:r>
                        <a:rPr lang="hr-HR" dirty="0" smtClean="0"/>
                        <a:t>G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-AE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-I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-US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55431">
                <a:tc>
                  <a:txBody>
                    <a:bodyPr/>
                    <a:lstStyle/>
                    <a:p>
                      <a:r>
                        <a:rPr lang="hr-HR" dirty="0" smtClean="0"/>
                        <a:t>Ak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-AM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-UM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-UM</a:t>
                      </a:r>
                      <a:endParaRPr lang="hr-HR" dirty="0"/>
                    </a:p>
                  </a:txBody>
                  <a:tcPr/>
                </a:tc>
              </a:tr>
              <a:tr h="555431">
                <a:tc>
                  <a:txBody>
                    <a:bodyPr/>
                    <a:lstStyle/>
                    <a:p>
                      <a:r>
                        <a:rPr lang="hr-HR" dirty="0" smtClean="0"/>
                        <a:t>n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-AE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-US</a:t>
                      </a:r>
                      <a:endParaRPr lang="hr-HR" dirty="0"/>
                    </a:p>
                  </a:txBody>
                  <a:tcPr/>
                </a:tc>
              </a:tr>
              <a:tr h="555431">
                <a:tc>
                  <a:txBody>
                    <a:bodyPr/>
                    <a:lstStyle/>
                    <a:p>
                      <a:r>
                        <a:rPr lang="hr-HR" dirty="0" smtClean="0"/>
                        <a:t>g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-ARUM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-ORUM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-UUM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55431">
                <a:tc>
                  <a:txBody>
                    <a:bodyPr/>
                    <a:lstStyle/>
                    <a:p>
                      <a:r>
                        <a:rPr lang="hr-HR" dirty="0" smtClean="0"/>
                        <a:t>ak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-AS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-OS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-US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PRIMJERI DEKLINACIJA IMENICA</a:t>
            </a:r>
            <a:endParaRPr lang="hr-HR" dirty="0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286512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862881"/>
                <a:gridCol w="2430173"/>
                <a:gridCol w="2430173"/>
                <a:gridCol w="2430173"/>
              </a:tblGrid>
              <a:tr h="370840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hr-HR" dirty="0" smtClean="0"/>
                        <a:t>ili a-deklinacija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hr-HR" dirty="0" err="1" smtClean="0"/>
                        <a:t>terra</a:t>
                      </a:r>
                      <a:r>
                        <a:rPr lang="hr-HR" dirty="0" smtClean="0"/>
                        <a:t>,-</a:t>
                      </a:r>
                      <a:r>
                        <a:rPr lang="hr-HR" dirty="0" err="1" smtClean="0"/>
                        <a:t>ae</a:t>
                      </a:r>
                      <a:r>
                        <a:rPr lang="hr-HR" dirty="0" smtClean="0"/>
                        <a:t>,f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2. ili o- deklinacija</a:t>
                      </a:r>
                    </a:p>
                    <a:p>
                      <a:r>
                        <a:rPr lang="hr-HR" dirty="0" err="1" smtClean="0"/>
                        <a:t>amicus</a:t>
                      </a:r>
                      <a:r>
                        <a:rPr lang="hr-HR" dirty="0" smtClean="0"/>
                        <a:t>,-i,m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4. ili u-deklinacija</a:t>
                      </a:r>
                    </a:p>
                    <a:p>
                      <a:r>
                        <a:rPr lang="hr-HR" dirty="0" err="1" smtClean="0"/>
                        <a:t>senatus</a:t>
                      </a:r>
                      <a:r>
                        <a:rPr lang="hr-HR" dirty="0" smtClean="0"/>
                        <a:t> ,-us,m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N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TERR-A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AMIC-US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SENAT-US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G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TERR</a:t>
                      </a:r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-AE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AMIC</a:t>
                      </a:r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-I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SENAT</a:t>
                      </a:r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-US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Ak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TERR-AM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AMIC-UM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SENAT-UM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n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TERR-AE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AMIC-I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SENAT-US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g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TERR</a:t>
                      </a:r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-ARUM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AMIC</a:t>
                      </a:r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-ORUM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SENAT</a:t>
                      </a:r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-UUM</a:t>
                      </a:r>
                      <a:endParaRPr lang="hr-H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ak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TERR-AS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AMIC-OS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SENAT-US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371656" cy="2664296"/>
          </a:xfrm>
        </p:spPr>
        <p:txBody>
          <a:bodyPr/>
          <a:lstStyle/>
          <a:p>
            <a:r>
              <a:rPr lang="hr-HR" b="1" dirty="0" smtClean="0">
                <a:solidFill>
                  <a:srgbClr val="7030A0"/>
                </a:solidFill>
              </a:rPr>
              <a:t>GLAGOLI 3. I 4. KONJUGACIJE</a:t>
            </a:r>
            <a:endParaRPr lang="hr-HR" b="1" dirty="0">
              <a:solidFill>
                <a:srgbClr val="7030A0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7030A0"/>
                </a:solidFill>
              </a:rPr>
              <a:t>3.lice </a:t>
            </a:r>
            <a:r>
              <a:rPr lang="hr-HR" b="1" dirty="0" smtClean="0">
                <a:solidFill>
                  <a:srgbClr val="7030A0"/>
                </a:solidFill>
              </a:rPr>
              <a:t>singulara prezenta aktivnog</a:t>
            </a:r>
            <a:endParaRPr lang="hr-HR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077200" cy="869950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GLAGOLI 3. KONJUGACIJE - PODJELA</a:t>
            </a:r>
            <a:endParaRPr lang="hr-HR" dirty="0"/>
          </a:p>
        </p:txBody>
      </p:sp>
      <p:sp>
        <p:nvSpPr>
          <p:cNvPr id="6" name="Rezervirano mjesto teksta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Slično se konjugiraju ove dvije grupe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DIJELE SE U DVIJE GRUPE: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hr-HR" b="1" dirty="0" smtClean="0">
                <a:solidFill>
                  <a:srgbClr val="7030A0"/>
                </a:solidFill>
              </a:rPr>
              <a:t>konsonantska osnova </a:t>
            </a:r>
            <a:r>
              <a:rPr lang="hr-HR" dirty="0" smtClean="0"/>
              <a:t>– ispred -o imaju konsonant</a:t>
            </a:r>
          </a:p>
          <a:p>
            <a:pPr marL="514350" indent="-514350">
              <a:buNone/>
            </a:pPr>
            <a:r>
              <a:rPr lang="hr-HR" b="1" dirty="0" smtClean="0">
                <a:solidFill>
                  <a:srgbClr val="FF0000"/>
                </a:solidFill>
              </a:rPr>
              <a:t>SCRIB-O 3 (SCRIB-ERE)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hr-HR" b="1" smtClean="0">
                <a:solidFill>
                  <a:srgbClr val="7030A0"/>
                </a:solidFill>
              </a:rPr>
              <a:t>i-osnova   </a:t>
            </a:r>
            <a:r>
              <a:rPr lang="hr-HR" b="1" dirty="0" smtClean="0">
                <a:solidFill>
                  <a:srgbClr val="7030A0"/>
                </a:solidFill>
              </a:rPr>
              <a:t>ili vokalska osnova </a:t>
            </a:r>
            <a:r>
              <a:rPr lang="hr-HR" dirty="0" smtClean="0"/>
              <a:t> -ispred -o imaju vokal -i-</a:t>
            </a:r>
          </a:p>
          <a:p>
            <a:pPr marL="514350" indent="-514350">
              <a:buNone/>
            </a:pPr>
            <a:r>
              <a:rPr lang="hr-HR" b="1" dirty="0" smtClean="0">
                <a:solidFill>
                  <a:srgbClr val="FF0000"/>
                </a:solidFill>
              </a:rPr>
              <a:t>FAC-I-O 3 (FAC-ERE)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NAVOĐENJE I PREPOZNAVANJE </a:t>
            </a:r>
            <a:br>
              <a:rPr lang="hr-HR" dirty="0" smtClean="0"/>
            </a:br>
            <a:r>
              <a:rPr lang="hr-HR" dirty="0" smtClean="0"/>
              <a:t>4. KONJUGACIJE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hr-HR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hr-HR" dirty="0" smtClean="0"/>
              <a:t>Glagoli četvrte konjugacije u infinitivu završavaju na </a:t>
            </a:r>
          </a:p>
          <a:p>
            <a:pPr>
              <a:buNone/>
            </a:pPr>
            <a:r>
              <a:rPr lang="hr-HR" b="1" dirty="0" smtClean="0">
                <a:solidFill>
                  <a:srgbClr val="FF0000"/>
                </a:solidFill>
              </a:rPr>
              <a:t>–</a:t>
            </a:r>
            <a:r>
              <a:rPr lang="hr-HR" b="1" dirty="0" err="1" smtClean="0">
                <a:solidFill>
                  <a:srgbClr val="FF0000"/>
                </a:solidFill>
              </a:rPr>
              <a:t>îre</a:t>
            </a:r>
            <a:endParaRPr lang="hr-HR" dirty="0" smtClean="0"/>
          </a:p>
          <a:p>
            <a:pPr>
              <a:buNone/>
            </a:pPr>
            <a:r>
              <a:rPr lang="hr-HR" b="1" dirty="0" smtClean="0">
                <a:solidFill>
                  <a:srgbClr val="FF0000"/>
                </a:solidFill>
              </a:rPr>
              <a:t>VEN-IO 4 (VEN-IRE)</a:t>
            </a:r>
          </a:p>
          <a:p>
            <a:pPr>
              <a:buNone/>
            </a:pPr>
            <a:r>
              <a:rPr lang="hr-HR" dirty="0" smtClean="0"/>
              <a:t>-slični su glagolima 3. konjugacije i-osnove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PREZENTSKA OSNOVA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sz="5400" dirty="0" smtClean="0"/>
              <a:t>INFINITIV BEZ –RE, </a:t>
            </a:r>
            <a:r>
              <a:rPr lang="hr-HR" sz="5400" b="1" dirty="0" smtClean="0">
                <a:solidFill>
                  <a:srgbClr val="FF0000"/>
                </a:solidFill>
              </a:rPr>
              <a:t>ALI U 3. KONJUGACIJI BEZ CIJELOGA -ERE</a:t>
            </a:r>
            <a:endParaRPr lang="hr-HR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3. lice singulara glagola 3. i 4. konjugacije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sz="4800" dirty="0" smtClean="0"/>
              <a:t>tvorba: prezentska osnova + nastavak </a:t>
            </a:r>
            <a:r>
              <a:rPr lang="hr-HR" sz="4800" dirty="0" smtClean="0">
                <a:solidFill>
                  <a:srgbClr val="FF0000"/>
                </a:solidFill>
              </a:rPr>
              <a:t>- T</a:t>
            </a:r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153400" cy="990600"/>
          </a:xfrm>
        </p:spPr>
        <p:txBody>
          <a:bodyPr/>
          <a:lstStyle/>
          <a:p>
            <a:r>
              <a:rPr lang="hr-HR" dirty="0" smtClean="0"/>
              <a:t>PRIMJERI TVORBE</a:t>
            </a:r>
            <a:endParaRPr lang="hr-HR" dirty="0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sz="quarter" idx="1"/>
          </p:nvPr>
        </p:nvGraphicFramePr>
        <p:xfrm>
          <a:off x="683568" y="2132856"/>
          <a:ext cx="5544616" cy="308316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808312"/>
                <a:gridCol w="2736304"/>
              </a:tblGrid>
              <a:tr h="770792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3.l.sg.</a:t>
                      </a:r>
                      <a:endParaRPr lang="hr-HR" b="1" dirty="0"/>
                    </a:p>
                  </a:txBody>
                  <a:tcPr/>
                </a:tc>
              </a:tr>
              <a:tr h="770792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scribo</a:t>
                      </a:r>
                      <a:r>
                        <a:rPr lang="hr-HR" baseline="0" dirty="0" smtClean="0"/>
                        <a:t> 3 (</a:t>
                      </a:r>
                      <a:r>
                        <a:rPr lang="hr-HR" baseline="0" dirty="0" err="1" smtClean="0"/>
                        <a:t>scrib</a:t>
                      </a:r>
                      <a:r>
                        <a:rPr lang="hr-HR" baseline="0" dirty="0" smtClean="0"/>
                        <a:t>-ere)</a:t>
                      </a:r>
                    </a:p>
                    <a:p>
                      <a:r>
                        <a:rPr lang="hr-HR" b="1" baseline="0" dirty="0" smtClean="0"/>
                        <a:t>bez -ere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SCRIB</a:t>
                      </a:r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-I-</a:t>
                      </a:r>
                      <a:r>
                        <a:rPr lang="hr-HR" dirty="0" smtClean="0"/>
                        <a:t>T</a:t>
                      </a:r>
                    </a:p>
                    <a:p>
                      <a:r>
                        <a:rPr lang="hr-HR" dirty="0" smtClean="0"/>
                        <a:t>on piše</a:t>
                      </a:r>
                      <a:endParaRPr lang="hr-HR" dirty="0"/>
                    </a:p>
                  </a:txBody>
                  <a:tcPr/>
                </a:tc>
              </a:tr>
              <a:tr h="770792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facio</a:t>
                      </a:r>
                      <a:r>
                        <a:rPr lang="hr-HR" dirty="0" smtClean="0"/>
                        <a:t> 3 (</a:t>
                      </a:r>
                      <a:r>
                        <a:rPr lang="hr-HR" dirty="0" err="1" smtClean="0"/>
                        <a:t>fac</a:t>
                      </a:r>
                      <a:r>
                        <a:rPr lang="hr-HR" dirty="0" smtClean="0"/>
                        <a:t>-ere)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b="1" baseline="0" dirty="0" smtClean="0"/>
                        <a:t>bez -ere</a:t>
                      </a:r>
                      <a:endParaRPr lang="hr-H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FAC</a:t>
                      </a:r>
                      <a:r>
                        <a:rPr lang="hr-HR" b="1" dirty="0" smtClean="0">
                          <a:solidFill>
                            <a:srgbClr val="FF0000"/>
                          </a:solidFill>
                        </a:rPr>
                        <a:t>-I-</a:t>
                      </a:r>
                      <a:r>
                        <a:rPr lang="hr-HR" dirty="0" smtClean="0"/>
                        <a:t>T</a:t>
                      </a:r>
                    </a:p>
                    <a:p>
                      <a:r>
                        <a:rPr lang="hr-HR" dirty="0" smtClean="0"/>
                        <a:t>on</a:t>
                      </a:r>
                      <a:r>
                        <a:rPr lang="hr-HR" baseline="0" dirty="0" smtClean="0"/>
                        <a:t> radi</a:t>
                      </a:r>
                      <a:endParaRPr lang="hr-HR" dirty="0"/>
                    </a:p>
                  </a:txBody>
                  <a:tcPr/>
                </a:tc>
              </a:tr>
              <a:tr h="770792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venio</a:t>
                      </a:r>
                      <a:r>
                        <a:rPr lang="hr-HR" dirty="0" smtClean="0"/>
                        <a:t> 4 (</a:t>
                      </a:r>
                      <a:r>
                        <a:rPr lang="hr-HR" dirty="0" err="1" smtClean="0"/>
                        <a:t>ven</a:t>
                      </a:r>
                      <a:r>
                        <a:rPr lang="hr-HR" dirty="0" smtClean="0"/>
                        <a:t>-ire)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b="1" baseline="0" dirty="0" smtClean="0"/>
                        <a:t>bez -re</a:t>
                      </a:r>
                      <a:endParaRPr lang="hr-HR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VENI-T</a:t>
                      </a:r>
                    </a:p>
                    <a:p>
                      <a:r>
                        <a:rPr lang="hr-HR" dirty="0" smtClean="0"/>
                        <a:t>on dolazi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Vježba 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Stavi sljedeće glagole u     3. l. </a:t>
            </a:r>
            <a:r>
              <a:rPr lang="hr-HR" dirty="0" err="1" smtClean="0"/>
              <a:t>sg</a:t>
            </a:r>
            <a:r>
              <a:rPr lang="hr-HR" dirty="0" smtClean="0"/>
              <a:t>. prezenta aktivnog</a:t>
            </a:r>
            <a:endParaRPr lang="hr-HR" dirty="0"/>
          </a:p>
        </p:txBody>
      </p:sp>
      <p:graphicFrame>
        <p:nvGraphicFramePr>
          <p:cNvPr id="5" name="Rezervirano mjesto sadržaja 4"/>
          <p:cNvGraphicFramePr>
            <a:graphicFrameLocks noGrp="1"/>
          </p:cNvGraphicFramePr>
          <p:nvPr>
            <p:ph sz="quarter" idx="1"/>
          </p:nvPr>
        </p:nvGraphicFramePr>
        <p:xfrm>
          <a:off x="2362200" y="1752600"/>
          <a:ext cx="5450160" cy="25958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126857"/>
                <a:gridCol w="3323303"/>
              </a:tblGrid>
              <a:tr h="370840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3.sg.prez.ak.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dico</a:t>
                      </a:r>
                      <a:r>
                        <a:rPr lang="hr-HR" dirty="0" smtClean="0"/>
                        <a:t> 3 (</a:t>
                      </a:r>
                      <a:r>
                        <a:rPr lang="hr-HR" dirty="0" err="1" smtClean="0"/>
                        <a:t>dicere</a:t>
                      </a:r>
                      <a:r>
                        <a:rPr lang="hr-HR" dirty="0" smtClean="0"/>
                        <a:t>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trado</a:t>
                      </a:r>
                      <a:r>
                        <a:rPr lang="hr-HR" dirty="0" smtClean="0"/>
                        <a:t> 3 (</a:t>
                      </a:r>
                      <a:r>
                        <a:rPr lang="hr-HR" dirty="0" err="1" smtClean="0"/>
                        <a:t>tradere</a:t>
                      </a:r>
                      <a:r>
                        <a:rPr lang="hr-HR" dirty="0" smtClean="0"/>
                        <a:t>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cupio</a:t>
                      </a:r>
                      <a:r>
                        <a:rPr lang="hr-HR" dirty="0" smtClean="0"/>
                        <a:t> 3 (</a:t>
                      </a:r>
                      <a:r>
                        <a:rPr lang="hr-HR" dirty="0" err="1" smtClean="0"/>
                        <a:t>cupere</a:t>
                      </a:r>
                      <a:r>
                        <a:rPr lang="hr-HR" dirty="0" smtClean="0"/>
                        <a:t>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aspicio</a:t>
                      </a:r>
                      <a:r>
                        <a:rPr lang="hr-HR" dirty="0" smtClean="0"/>
                        <a:t> 3 (</a:t>
                      </a:r>
                      <a:r>
                        <a:rPr lang="hr-HR" dirty="0" err="1" smtClean="0"/>
                        <a:t>aspicere</a:t>
                      </a:r>
                      <a:r>
                        <a:rPr lang="hr-HR" dirty="0" smtClean="0"/>
                        <a:t>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sentio</a:t>
                      </a:r>
                      <a:r>
                        <a:rPr lang="hr-HR" dirty="0" smtClean="0"/>
                        <a:t> 4 (</a:t>
                      </a:r>
                      <a:r>
                        <a:rPr lang="hr-HR" dirty="0" err="1" smtClean="0"/>
                        <a:t>sentire</a:t>
                      </a:r>
                      <a:r>
                        <a:rPr lang="hr-HR" dirty="0" smtClean="0"/>
                        <a:t>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err="1" smtClean="0"/>
                        <a:t>nutrio</a:t>
                      </a:r>
                      <a:r>
                        <a:rPr lang="hr-HR" baseline="0" dirty="0" smtClean="0"/>
                        <a:t> 4 (</a:t>
                      </a:r>
                      <a:r>
                        <a:rPr lang="hr-HR" baseline="0" dirty="0" err="1" smtClean="0"/>
                        <a:t>nutrire</a:t>
                      </a:r>
                      <a:r>
                        <a:rPr lang="hr-HR" baseline="0" dirty="0" smtClean="0"/>
                        <a:t>)</a:t>
                      </a:r>
                      <a:endParaRPr lang="hr-H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jan">
  <a:themeElements>
    <a:clrScheme name="Medij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j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j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151</TotalTime>
  <Words>333</Words>
  <Application>Microsoft Office PowerPoint</Application>
  <PresentationFormat>Prikaz na zaslonu (4:3)</PresentationFormat>
  <Paragraphs>104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1" baseType="lpstr">
      <vt:lpstr>Medijan</vt:lpstr>
      <vt:lpstr>Genitiv singulara i plurala</vt:lpstr>
      <vt:lpstr>Tablica padeža s dodanim genitivima</vt:lpstr>
      <vt:lpstr>PRIMJERI DEKLINACIJA IMENICA</vt:lpstr>
      <vt:lpstr>GLAGOLI 3. I 4. KONJUGACIJE</vt:lpstr>
      <vt:lpstr>GLAGOLI 3. KONJUGACIJE - PODJELA</vt:lpstr>
      <vt:lpstr>NAVOĐENJE I PREPOZNAVANJE  4. KONJUGACIJE</vt:lpstr>
      <vt:lpstr>PREZENTSKA OSNOVA</vt:lpstr>
      <vt:lpstr>3. lice singulara glagola 3. i 4. konjugacije</vt:lpstr>
      <vt:lpstr>PRIMJERI TVORBE</vt:lpstr>
      <vt:lpstr>Vježba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Genitiv singulara i plurala</dc:title>
  <dc:creator>Barbara i Franz</dc:creator>
  <cp:lastModifiedBy>ratko</cp:lastModifiedBy>
  <cp:revision>14</cp:revision>
  <dcterms:created xsi:type="dcterms:W3CDTF">2012-10-02T08:25:19Z</dcterms:created>
  <dcterms:modified xsi:type="dcterms:W3CDTF">2012-10-02T18:11:57Z</dcterms:modified>
</cp:coreProperties>
</file>